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57" r:id="rId4"/>
    <p:sldId id="282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70" r:id="rId15"/>
    <p:sldId id="271" r:id="rId16"/>
    <p:sldId id="273" r:id="rId17"/>
    <p:sldId id="283" r:id="rId18"/>
    <p:sldId id="284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942" y="1768078"/>
            <a:ext cx="5030390" cy="642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AL-FARABI KAZAKH NATIONAL UNIVERSITY</a:t>
            </a:r>
            <a:endParaRPr lang="ru-RU" sz="24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89636" y="2501504"/>
            <a:ext cx="4860131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/>
              <a:t>Department of political science and political technologies</a:t>
            </a:r>
            <a:r>
              <a:rPr lang="ru-RU" altLang="ru-RU" sz="21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789636" y="3340894"/>
            <a:ext cx="496847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100" b="1"/>
              <a:t>Methodology of modern political </a:t>
            </a:r>
            <a:r>
              <a:rPr lang="en-US" altLang="ru-RU" sz="2100" b="1"/>
              <a:t>research</a:t>
            </a:r>
            <a:endParaRPr lang="ru-RU" altLang="ru-RU" sz="405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897981" y="4087417"/>
            <a:ext cx="24300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b="1"/>
              <a:t>Abzhapparova A.A.</a:t>
            </a:r>
          </a:p>
          <a:p>
            <a:pPr eaLnBrk="1" hangingPunct="1"/>
            <a:r>
              <a:rPr lang="en-US" altLang="ru-RU" b="1"/>
              <a:t>Senior lecturer</a:t>
            </a:r>
            <a:endParaRPr lang="ru-RU" altLang="ru-RU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Building Relationships with Other Scholars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Networking should focus on </a:t>
            </a:r>
            <a:r>
              <a:rPr lang="en-US" b="1" dirty="0"/>
              <a:t>intellectual exchange</a:t>
            </a:r>
            <a:r>
              <a:rPr lang="en-US" dirty="0"/>
              <a:t>, not self-promotion.</a:t>
            </a:r>
          </a:p>
          <a:p>
            <a:pPr marL="0" indent="0">
              <a:buNone/>
            </a:pPr>
            <a:r>
              <a:rPr lang="en-US" dirty="0"/>
              <a:t>Good practices include:</a:t>
            </a:r>
          </a:p>
          <a:p>
            <a:r>
              <a:rPr lang="en-US" dirty="0"/>
              <a:t>asking thoughtful questions about others’ research</a:t>
            </a:r>
          </a:p>
          <a:p>
            <a:r>
              <a:rPr lang="en-US" dirty="0"/>
              <a:t>discussing shared research interests</a:t>
            </a:r>
          </a:p>
          <a:p>
            <a:r>
              <a:rPr lang="en-US" dirty="0"/>
              <a:t>exchanging ideas and references</a:t>
            </a:r>
          </a:p>
          <a:p>
            <a:r>
              <a:rPr lang="en-US" dirty="0"/>
              <a:t>offering constructive feedback</a:t>
            </a:r>
          </a:p>
          <a:p>
            <a:pPr marL="0" indent="0">
              <a:buNone/>
            </a:pPr>
            <a:r>
              <a:rPr lang="en-US" dirty="0"/>
              <a:t>Academic relationships develop through </a:t>
            </a:r>
            <a:r>
              <a:rPr lang="en-US" b="1" dirty="0"/>
              <a:t>mutual interest and respect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Online Networking for Researchers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82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Digital platforms have become important networking tools.</a:t>
            </a:r>
          </a:p>
          <a:p>
            <a:pPr marL="0" indent="0">
              <a:buNone/>
            </a:pPr>
            <a:r>
              <a:rPr lang="en-US" dirty="0"/>
              <a:t>Online networking allows scholars to:</a:t>
            </a:r>
          </a:p>
          <a:p>
            <a:r>
              <a:rPr lang="en-US" dirty="0"/>
              <a:t>share publications and working papers</a:t>
            </a:r>
          </a:p>
          <a:p>
            <a:r>
              <a:rPr lang="en-US" dirty="0"/>
              <a:t>follow research debates</a:t>
            </a:r>
          </a:p>
          <a:p>
            <a:r>
              <a:rPr lang="en-US" dirty="0"/>
              <a:t>connect with international researchers</a:t>
            </a:r>
          </a:p>
          <a:p>
            <a:r>
              <a:rPr lang="en-US" dirty="0"/>
              <a:t>promote conference presentations</a:t>
            </a:r>
          </a:p>
          <a:p>
            <a:pPr marL="0" indent="0">
              <a:buNone/>
            </a:pPr>
            <a:r>
              <a:rPr lang="en-US" dirty="0"/>
              <a:t>Maintaining an online academic presence helps increase </a:t>
            </a:r>
            <a:r>
              <a:rPr lang="en-US" b="1" dirty="0"/>
              <a:t>research visibility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4617"/>
          </a:xfrm>
        </p:spPr>
        <p:txBody>
          <a:bodyPr>
            <a:normAutofit/>
          </a:bodyPr>
          <a:lstStyle/>
          <a:p>
            <a:r>
              <a:rPr lang="en-US" b="1" dirty="0"/>
              <a:t>Academic Social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283" y="1258432"/>
            <a:ext cx="8618899" cy="5441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scholars use social media platforms for academic communication.</a:t>
            </a:r>
          </a:p>
          <a:p>
            <a:pPr marL="0" indent="0">
              <a:buNone/>
            </a:pPr>
            <a:r>
              <a:rPr lang="en-US" dirty="0"/>
              <a:t>Benefits may include:</a:t>
            </a:r>
          </a:p>
          <a:p>
            <a:r>
              <a:rPr lang="en-US" dirty="0"/>
              <a:t>rapid dissemination of new research</a:t>
            </a:r>
          </a:p>
          <a:p>
            <a:r>
              <a:rPr lang="en-US" dirty="0"/>
              <a:t>participation in public scholarly debates</a:t>
            </a:r>
          </a:p>
          <a:p>
            <a:r>
              <a:rPr lang="en-US" dirty="0"/>
              <a:t>connecting with global research communities</a:t>
            </a:r>
          </a:p>
          <a:p>
            <a:pPr marL="0" indent="0">
              <a:buNone/>
            </a:pPr>
            <a:r>
              <a:rPr lang="en-US" dirty="0"/>
              <a:t>However, online communication should always remain </a:t>
            </a:r>
            <a:r>
              <a:rPr lang="en-US" b="1" dirty="0"/>
              <a:t>professional and respectful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30" y="274638"/>
            <a:ext cx="8736594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Networking Through Research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24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Collaboration is one of the most effective forms of networking.</a:t>
            </a:r>
          </a:p>
          <a:p>
            <a:pPr marL="0" indent="0">
              <a:buNone/>
            </a:pPr>
            <a:r>
              <a:rPr lang="en-US" dirty="0"/>
              <a:t>Collaborative activities include:</a:t>
            </a:r>
          </a:p>
          <a:p>
            <a:r>
              <a:rPr lang="en-US" dirty="0"/>
              <a:t>co-authored journal articles</a:t>
            </a:r>
          </a:p>
          <a:p>
            <a:r>
              <a:rPr lang="en-US" dirty="0"/>
              <a:t>joint conference panels</a:t>
            </a:r>
          </a:p>
          <a:p>
            <a:r>
              <a:rPr lang="en-US" dirty="0"/>
              <a:t>collaborative research projects</a:t>
            </a:r>
          </a:p>
          <a:p>
            <a:r>
              <a:rPr lang="en-US" dirty="0"/>
              <a:t>edited volumes or special issues</a:t>
            </a:r>
          </a:p>
          <a:p>
            <a:pPr marL="0" indent="0">
              <a:buNone/>
            </a:pPr>
            <a:r>
              <a:rPr lang="en-US" dirty="0"/>
              <a:t>Collaborative research allows scholars to </a:t>
            </a:r>
            <a:r>
              <a:rPr lang="en-US" b="1" dirty="0"/>
              <a:t>combine expertise and expand professional networks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Academic Associations and Research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Professional associations play an important role in networking.</a:t>
            </a:r>
          </a:p>
          <a:p>
            <a:pPr marL="0" indent="0">
              <a:buNone/>
            </a:pPr>
            <a:r>
              <a:rPr lang="en-US" dirty="0"/>
              <a:t>They provide opportunities to:</a:t>
            </a:r>
          </a:p>
          <a:p>
            <a:r>
              <a:rPr lang="en-US" dirty="0"/>
              <a:t>attend conferences and workshops</a:t>
            </a:r>
          </a:p>
          <a:p>
            <a:r>
              <a:rPr lang="en-US" dirty="0"/>
              <a:t>participate in research working groups</a:t>
            </a:r>
          </a:p>
          <a:p>
            <a:r>
              <a:rPr lang="en-US" dirty="0"/>
              <a:t>collaborate on projects</a:t>
            </a:r>
          </a:p>
          <a:p>
            <a:r>
              <a:rPr lang="en-US" dirty="0"/>
              <a:t>access disciplinary resources</a:t>
            </a:r>
          </a:p>
          <a:p>
            <a:pPr marL="0" indent="0">
              <a:buNone/>
            </a:pPr>
            <a:r>
              <a:rPr lang="en-US" dirty="0"/>
              <a:t>Membership in academic associations helps researchers remain connected to </a:t>
            </a:r>
            <a:r>
              <a:rPr lang="en-US" b="1" dirty="0"/>
              <a:t>ongoing debates in the discipline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Maintaining Professional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Networking does not end after a conference meeting.</a:t>
            </a:r>
          </a:p>
          <a:p>
            <a:pPr marL="0" indent="0">
              <a:buNone/>
            </a:pPr>
            <a:r>
              <a:rPr lang="en-US" dirty="0"/>
              <a:t>Maintaining academic relationships involves:</a:t>
            </a:r>
          </a:p>
          <a:p>
            <a:r>
              <a:rPr lang="en-US" dirty="0"/>
              <a:t>following up after conferences</a:t>
            </a:r>
          </a:p>
          <a:p>
            <a:r>
              <a:rPr lang="en-US" dirty="0"/>
              <a:t>sharing research updates</a:t>
            </a:r>
          </a:p>
          <a:p>
            <a:r>
              <a:rPr lang="en-US" dirty="0"/>
              <a:t>inviting colleagues to collaborate</a:t>
            </a:r>
          </a:p>
          <a:p>
            <a:r>
              <a:rPr lang="en-US" dirty="0"/>
              <a:t>acknowledging others’ contributions</a:t>
            </a:r>
          </a:p>
          <a:p>
            <a:pPr marL="0" indent="0">
              <a:buNone/>
            </a:pPr>
            <a:r>
              <a:rPr lang="en-US" dirty="0"/>
              <a:t>Long-term academic networks develop through </a:t>
            </a:r>
            <a:r>
              <a:rPr lang="en-US" b="1" dirty="0"/>
              <a:t>continued communication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Common Networking Mistakes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3477076-43FB-BFE7-9B74-9251030A0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194" y="1443840"/>
            <a:ext cx="797761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Early-career researchers sometimes approach networking incorrectly.</a:t>
            </a:r>
          </a:p>
          <a:p>
            <a:r>
              <a:rPr lang="en-US" sz="2800" dirty="0"/>
              <a:t>Common mistakes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focusing only on senior scholars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aggressively promoting one’s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ignoring peer networks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failing to follow up after meetings</a:t>
            </a:r>
          </a:p>
          <a:p>
            <a:r>
              <a:rPr lang="en-US" sz="2800" dirty="0"/>
              <a:t>Effective networking is based on </a:t>
            </a:r>
            <a:r>
              <a:rPr lang="en-US" sz="2800" b="1" dirty="0"/>
              <a:t>mutual academic interest</a:t>
            </a:r>
            <a:r>
              <a:rPr lang="en-US" sz="2800" dirty="0"/>
              <a:t>, not self-promotion alone.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4C507-C735-346D-7278-4B0A808A8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Ethical Networking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5F427F-BD5F-D5D2-2E20-7FA988AEC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Academic networking should always follow professional ethics.</a:t>
            </a:r>
          </a:p>
          <a:p>
            <a:pPr marL="0" indent="0">
              <a:buNone/>
            </a:pPr>
            <a:r>
              <a:rPr lang="en-US" dirty="0"/>
              <a:t>Important principles include:</a:t>
            </a:r>
          </a:p>
          <a:p>
            <a:r>
              <a:rPr lang="en-US" dirty="0"/>
              <a:t>respect for colleagues</a:t>
            </a:r>
          </a:p>
          <a:p>
            <a:r>
              <a:rPr lang="en-US" dirty="0"/>
              <a:t>intellectual honesty</a:t>
            </a:r>
          </a:p>
          <a:p>
            <a:r>
              <a:rPr lang="en-US" dirty="0"/>
              <a:t>proper citation and acknowledgment</a:t>
            </a:r>
          </a:p>
          <a:p>
            <a:r>
              <a:rPr lang="en-US" dirty="0"/>
              <a:t>constructive academic dialogue</a:t>
            </a:r>
          </a:p>
          <a:p>
            <a:pPr marL="0" indent="0">
              <a:buNone/>
            </a:pPr>
            <a:r>
              <a:rPr lang="en-US" dirty="0"/>
              <a:t>Networking should strengthen </a:t>
            </a:r>
            <a:r>
              <a:rPr lang="en-US" b="1" dirty="0"/>
              <a:t>scholarly collaboration rather than competition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70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A9B54-8A6F-1E6E-81A0-E4CB75BC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Long-Term Benefits of Networking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3F0336-5BE5-810A-5F70-F76CED23A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Strong academic networks can contribute to:</a:t>
            </a:r>
          </a:p>
          <a:p>
            <a:r>
              <a:rPr lang="en-US" dirty="0"/>
              <a:t>collaborative publications</a:t>
            </a:r>
          </a:p>
          <a:p>
            <a:r>
              <a:rPr lang="en-US" dirty="0"/>
              <a:t>research funding opportunities</a:t>
            </a:r>
          </a:p>
          <a:p>
            <a:r>
              <a:rPr lang="en-US" dirty="0"/>
              <a:t>invitations to conferences</a:t>
            </a:r>
          </a:p>
          <a:p>
            <a:r>
              <a:rPr lang="en-US" dirty="0"/>
              <a:t>editorial board membership</a:t>
            </a:r>
          </a:p>
          <a:p>
            <a:r>
              <a:rPr lang="en-US" dirty="0"/>
              <a:t>academic career opportunities</a:t>
            </a:r>
          </a:p>
          <a:p>
            <a:pPr marL="0" indent="0">
              <a:buNone/>
            </a:pPr>
            <a:r>
              <a:rPr lang="en-US" dirty="0"/>
              <a:t>Many collaborations begin through </a:t>
            </a:r>
            <a:r>
              <a:rPr lang="en-US" b="1" dirty="0"/>
              <a:t>informal conference conversations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448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C34E5D-EE59-56A1-6285-7B442C899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 Lessons for PhD Students</a:t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8AE3BE-0E98-F070-E1BE-848C93258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6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Successful academic networking involves:</a:t>
            </a:r>
          </a:p>
          <a:p>
            <a:r>
              <a:rPr lang="en-US" dirty="0"/>
              <a:t>active participation in conferences</a:t>
            </a:r>
          </a:p>
          <a:p>
            <a:r>
              <a:rPr lang="en-US" dirty="0"/>
              <a:t>maintaining a visible online presence</a:t>
            </a:r>
          </a:p>
          <a:p>
            <a:r>
              <a:rPr lang="en-US" dirty="0"/>
              <a:t>building collaborative relationships</a:t>
            </a:r>
          </a:p>
          <a:p>
            <a:r>
              <a:rPr lang="en-US" dirty="0"/>
              <a:t>engaging in scholarly conversations</a:t>
            </a:r>
          </a:p>
          <a:p>
            <a:pPr marL="0" indent="0">
              <a:buNone/>
            </a:pPr>
            <a:r>
              <a:rPr lang="en-US" dirty="0"/>
              <a:t>Networking is not about collecting contacts; it is about </a:t>
            </a:r>
            <a:r>
              <a:rPr lang="en-US" b="1" dirty="0"/>
              <a:t>building intellectual communities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880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681287" y="1814513"/>
            <a:ext cx="4968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 b="1"/>
              <a:t>Methodology of modern political</a:t>
            </a:r>
            <a:endParaRPr lang="ru-RU" altLang="ru-RU" sz="45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1321806" y="3575448"/>
            <a:ext cx="7072651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4000" b="1" dirty="0">
                <a:solidFill>
                  <a:srgbClr val="0070C0"/>
                </a:solidFill>
              </a:rPr>
              <a:t>Lecture</a:t>
            </a:r>
            <a:r>
              <a:rPr lang="ru-RU" altLang="ru-RU" sz="4000" b="1" dirty="0">
                <a:solidFill>
                  <a:srgbClr val="0070C0"/>
                </a:solidFill>
              </a:rPr>
              <a:t> 1</a:t>
            </a:r>
            <a:r>
              <a:rPr lang="en-US" altLang="ru-RU" sz="4000" b="1" dirty="0">
                <a:solidFill>
                  <a:srgbClr val="0070C0"/>
                </a:solidFill>
              </a:rPr>
              <a:t>3</a:t>
            </a:r>
            <a:endParaRPr lang="ru-RU" altLang="ru-RU" sz="4000" b="1" dirty="0">
              <a:solidFill>
                <a:srgbClr val="0070C0"/>
              </a:solidFill>
            </a:endParaRPr>
          </a:p>
          <a:p>
            <a:r>
              <a:rPr lang="ru-RU" sz="3200" dirty="0"/>
              <a:t>The </a:t>
            </a:r>
            <a:r>
              <a:rPr lang="ru-RU" sz="3200" dirty="0" err="1"/>
              <a:t>art</a:t>
            </a:r>
            <a:r>
              <a:rPr lang="ru-RU" sz="3200" dirty="0"/>
              <a:t> </a:t>
            </a:r>
            <a:r>
              <a:rPr lang="ru-RU" sz="3200" dirty="0" err="1"/>
              <a:t>of</a:t>
            </a:r>
            <a:r>
              <a:rPr lang="ru-RU" sz="3200" dirty="0"/>
              <a:t> </a:t>
            </a:r>
            <a:r>
              <a:rPr lang="ru-RU" sz="3200" dirty="0" err="1"/>
              <a:t>networking</a:t>
            </a:r>
            <a:r>
              <a:rPr lang="ru-RU" sz="3200" dirty="0"/>
              <a:t>: </a:t>
            </a:r>
            <a:r>
              <a:rPr lang="ru-RU" sz="3200" dirty="0" err="1"/>
              <a:t>conferencing</a:t>
            </a:r>
            <a:r>
              <a:rPr lang="ru-RU" sz="3200" dirty="0"/>
              <a:t>, </a:t>
            </a:r>
            <a:r>
              <a:rPr lang="ru-RU" sz="3200" dirty="0" err="1"/>
              <a:t>online</a:t>
            </a:r>
            <a:r>
              <a:rPr lang="ru-RU" sz="3200" dirty="0"/>
              <a:t> </a:t>
            </a:r>
            <a:r>
              <a:rPr lang="ru-RU" sz="3200" dirty="0" err="1"/>
              <a:t>networking</a:t>
            </a:r>
            <a:r>
              <a:rPr lang="ru-RU" sz="3200" dirty="0"/>
              <a:t> </a:t>
            </a:r>
            <a:r>
              <a:rPr lang="ru-RU" sz="3200" dirty="0" err="1"/>
              <a:t>and</a:t>
            </a:r>
            <a:r>
              <a:rPr lang="ru-RU" sz="3200" dirty="0"/>
              <a:t> </a:t>
            </a:r>
            <a:r>
              <a:rPr lang="ru-RU" sz="3200" dirty="0" err="1"/>
              <a:t>other</a:t>
            </a:r>
            <a:r>
              <a:rPr lang="ru-RU" sz="3200" dirty="0"/>
              <a:t> </a:t>
            </a:r>
            <a:r>
              <a:rPr lang="ru-RU" sz="3200" dirty="0" err="1"/>
              <a:t>approaches</a:t>
            </a:r>
            <a:endParaRPr lang="ru-RU" altLang="ru-RU" sz="80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BC883D-B25A-703D-4C61-32CE9F2C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Discussion Questions for PhD Students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D45B7E-B4A5-17CE-71D9-9300CCDB9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role do conferences play in shaping academic networks?</a:t>
            </a:r>
          </a:p>
          <a:p>
            <a:r>
              <a:rPr lang="en-US" dirty="0"/>
              <a:t>How can online platforms complement traditional academic networking?</a:t>
            </a:r>
          </a:p>
          <a:p>
            <a:r>
              <a:rPr lang="en-US" dirty="0"/>
              <a:t>What strategies can help early-career researchers build meaningful professional relationships?</a:t>
            </a:r>
          </a:p>
        </p:txBody>
      </p:sp>
    </p:spTree>
    <p:extLst>
      <p:ext uri="{BB962C8B-B14F-4D97-AF65-F5344CB8AC3E}">
        <p14:creationId xmlns:p14="http://schemas.microsoft.com/office/powerpoint/2010/main" val="1353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404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Introduction: Why Networking Matters in Academia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09" y="1403289"/>
            <a:ext cx="8890503" cy="54547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academia, success depends not only on </a:t>
            </a:r>
            <a:r>
              <a:rPr lang="en-US" b="1" dirty="0"/>
              <a:t>research quality and publications</a:t>
            </a:r>
            <a:r>
              <a:rPr lang="en-US" dirty="0"/>
              <a:t>, but also on </a:t>
            </a:r>
            <a:r>
              <a:rPr lang="en-US" b="1" dirty="0"/>
              <a:t>professional relationships within the scholarly community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For PhD students, networking helps to:</a:t>
            </a:r>
          </a:p>
          <a:p>
            <a:r>
              <a:rPr lang="en-US" dirty="0"/>
              <a:t>receive feedback on research ideas</a:t>
            </a:r>
          </a:p>
          <a:p>
            <a:r>
              <a:rPr lang="en-US" dirty="0"/>
              <a:t>discover collaboration opportunities</a:t>
            </a:r>
          </a:p>
          <a:p>
            <a:r>
              <a:rPr lang="en-US" dirty="0"/>
              <a:t>learn about funding, conferences, and job openings</a:t>
            </a:r>
          </a:p>
          <a:p>
            <a:r>
              <a:rPr lang="en-US" dirty="0"/>
              <a:t>increase the visibility of research</a:t>
            </a:r>
          </a:p>
          <a:p>
            <a:r>
              <a:rPr lang="en-US" dirty="0"/>
              <a:t>become part of scholarly debates</a:t>
            </a:r>
          </a:p>
          <a:p>
            <a:pPr marL="0" indent="0">
              <a:buNone/>
            </a:pPr>
            <a:r>
              <a:rPr lang="en-US" dirty="0"/>
              <a:t>Academic networking should not be viewed as self-promotion. Instead, it is a process of </a:t>
            </a:r>
            <a:r>
              <a:rPr lang="en-US" b="1" dirty="0"/>
              <a:t>engaging with the intellectual community of your field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E0677-E6D1-577C-6E01-62867691D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Academic Networking Means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565FF6-EFCC-83DD-5517-5F1627EF7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11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Academic networking refers to </a:t>
            </a:r>
            <a:r>
              <a:rPr lang="en-US" b="1" dirty="0"/>
              <a:t>building and maintaining professional relationships with other researchers and institutions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These relationships may include:</a:t>
            </a:r>
          </a:p>
          <a:p>
            <a:r>
              <a:rPr lang="en-US" dirty="0"/>
              <a:t>fellow PhD students and early-career researchers</a:t>
            </a:r>
          </a:p>
          <a:p>
            <a:r>
              <a:rPr lang="en-US" dirty="0"/>
              <a:t>senior scholars and potential mentors</a:t>
            </a:r>
          </a:p>
          <a:p>
            <a:r>
              <a:rPr lang="en-US" dirty="0"/>
              <a:t>journal editors and reviewers</a:t>
            </a:r>
          </a:p>
          <a:p>
            <a:r>
              <a:rPr lang="en-US" dirty="0"/>
              <a:t>research institutes and think tanks</a:t>
            </a:r>
          </a:p>
          <a:p>
            <a:r>
              <a:rPr lang="en-US" dirty="0"/>
              <a:t>policymakers and practitioners</a:t>
            </a:r>
          </a:p>
          <a:p>
            <a:pPr marL="0" indent="0">
              <a:buNone/>
            </a:pPr>
            <a:r>
              <a:rPr lang="en-US" dirty="0"/>
              <a:t>Networking helps researchers </a:t>
            </a:r>
            <a:r>
              <a:rPr lang="en-US" b="1" dirty="0"/>
              <a:t>become visible participants in academic conversations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730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Why Networking Is Especially Important for PhD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39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Doctoral students are entering an </a:t>
            </a:r>
            <a:r>
              <a:rPr lang="en-US" b="1" dirty="0"/>
              <a:t>already established academic community</a:t>
            </a:r>
            <a:r>
              <a:rPr lang="en-US" dirty="0"/>
              <a:t>. Networking helps them:</a:t>
            </a:r>
          </a:p>
          <a:p>
            <a:r>
              <a:rPr lang="en-US" dirty="0"/>
              <a:t>understand the structure of the discipline</a:t>
            </a:r>
          </a:p>
          <a:p>
            <a:r>
              <a:rPr lang="en-US" dirty="0"/>
              <a:t>identify important debates and research trends</a:t>
            </a:r>
          </a:p>
          <a:p>
            <a:r>
              <a:rPr lang="en-US" dirty="0"/>
              <a:t>find collaborators and co-authors</a:t>
            </a:r>
          </a:p>
          <a:p>
            <a:r>
              <a:rPr lang="en-US" dirty="0"/>
              <a:t>gain visibility within their field</a:t>
            </a:r>
          </a:p>
          <a:p>
            <a:pPr marL="0" indent="0">
              <a:buNone/>
            </a:pPr>
            <a:r>
              <a:rPr lang="en-US" dirty="0"/>
              <a:t>Many academic collaborations and job opportunities begin through </a:t>
            </a:r>
            <a:r>
              <a:rPr lang="en-US" b="1" dirty="0"/>
              <a:t>informal academic contacts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Main Networking Channels in Political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818" y="1417638"/>
            <a:ext cx="8573632" cy="52547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Academic networking can occur through several channels:</a:t>
            </a:r>
          </a:p>
          <a:p>
            <a:pPr marL="0" indent="0">
              <a:buNone/>
            </a:pPr>
            <a:r>
              <a:rPr lang="en-US" b="1" dirty="0"/>
              <a:t>1. Academic Conferences</a:t>
            </a:r>
          </a:p>
          <a:p>
            <a:r>
              <a:rPr lang="en-US" dirty="0"/>
              <a:t>The most traditional networking environment.</a:t>
            </a:r>
          </a:p>
          <a:p>
            <a:pPr marL="0" indent="0">
              <a:buNone/>
            </a:pPr>
            <a:r>
              <a:rPr lang="en-US" b="1" dirty="0"/>
              <a:t>2. Online Academic Platforms</a:t>
            </a:r>
          </a:p>
          <a:p>
            <a:r>
              <a:rPr lang="en-US" dirty="0"/>
              <a:t>Digital spaces where scholars share research and connect.</a:t>
            </a:r>
          </a:p>
          <a:p>
            <a:pPr marL="0" indent="0">
              <a:buNone/>
            </a:pPr>
            <a:r>
              <a:rPr lang="en-US" b="1" dirty="0"/>
              <a:t>3. Research Collaboration</a:t>
            </a:r>
          </a:p>
          <a:p>
            <a:r>
              <a:rPr lang="en-US" dirty="0"/>
              <a:t>Joint projects, publications, and conference panels.</a:t>
            </a:r>
          </a:p>
          <a:p>
            <a:pPr marL="0" indent="0">
              <a:buNone/>
            </a:pPr>
            <a:r>
              <a:rPr lang="en-US" b="1" dirty="0"/>
              <a:t>4. Academic Associations and Research Networks</a:t>
            </a:r>
          </a:p>
          <a:p>
            <a:r>
              <a:rPr lang="en-US" dirty="0"/>
              <a:t>Professional communities organized around disciplines or topics.</a:t>
            </a:r>
          </a:p>
          <a:p>
            <a:pPr marL="0" indent="0">
              <a:buNone/>
            </a:pPr>
            <a:r>
              <a:rPr lang="en-US" dirty="0"/>
              <a:t>Successful researchers usually combine </a:t>
            </a:r>
            <a:r>
              <a:rPr lang="en-US" b="1" dirty="0"/>
              <a:t>all of these approaches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Networking at Academic Conferences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Conferences are among the most important opportunities for networking.</a:t>
            </a:r>
          </a:p>
          <a:p>
            <a:pPr marL="0" indent="0">
              <a:buNone/>
            </a:pPr>
            <a:r>
              <a:rPr lang="en-US" dirty="0"/>
              <a:t>They allow researchers to:</a:t>
            </a:r>
          </a:p>
          <a:p>
            <a:r>
              <a:rPr lang="en-US" dirty="0"/>
              <a:t>present their research</a:t>
            </a:r>
          </a:p>
          <a:p>
            <a:r>
              <a:rPr lang="en-US" dirty="0"/>
              <a:t>receive feedback from experts</a:t>
            </a:r>
          </a:p>
          <a:p>
            <a:r>
              <a:rPr lang="en-US" dirty="0"/>
              <a:t>meet scholars working on similar topics</a:t>
            </a:r>
          </a:p>
          <a:p>
            <a:r>
              <a:rPr lang="en-US" dirty="0"/>
              <a:t>identify potential collaborators</a:t>
            </a:r>
          </a:p>
          <a:p>
            <a:pPr marL="0" indent="0">
              <a:buNone/>
            </a:pPr>
            <a:r>
              <a:rPr lang="en-US" dirty="0"/>
              <a:t>However, presenting a paper is only </a:t>
            </a:r>
            <a:r>
              <a:rPr lang="en-US" b="1" dirty="0"/>
              <a:t>one aspect of conference participation</a:t>
            </a:r>
            <a:r>
              <a:rPr lang="en-US" dirty="0"/>
              <a:t>. Much networking happens during </a:t>
            </a:r>
            <a:r>
              <a:rPr lang="en-US" b="1" dirty="0"/>
              <a:t>informal discussions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Preparing for Conference Networking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39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Effective networking begins </a:t>
            </a:r>
            <a:r>
              <a:rPr lang="en-US" b="1" dirty="0"/>
              <a:t>before the conference starts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Preparation includes:</a:t>
            </a:r>
          </a:p>
          <a:p>
            <a:r>
              <a:rPr lang="en-US" dirty="0"/>
              <a:t>reviewing the conference program</a:t>
            </a:r>
          </a:p>
          <a:p>
            <a:r>
              <a:rPr lang="en-US" dirty="0"/>
              <a:t>identifying scholars whose work relates to your research</a:t>
            </a:r>
          </a:p>
          <a:p>
            <a:r>
              <a:rPr lang="en-US" dirty="0"/>
              <a:t>preparing a short explanation of your research</a:t>
            </a:r>
          </a:p>
          <a:p>
            <a:r>
              <a:rPr lang="en-US" dirty="0"/>
              <a:t>planning which panels to attend</a:t>
            </a:r>
          </a:p>
          <a:p>
            <a:pPr marL="0" indent="0">
              <a:buNone/>
            </a:pPr>
            <a:r>
              <a:rPr lang="en-US" dirty="0"/>
              <a:t>Preparation helps researchers engage in </a:t>
            </a:r>
            <a:r>
              <a:rPr lang="en-US" b="1" dirty="0"/>
              <a:t>more meaningful conversations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Academic Elevator Pitch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A useful networking tool is the </a:t>
            </a:r>
            <a:r>
              <a:rPr lang="en-US" b="1" dirty="0"/>
              <a:t>“elevator pitch”</a:t>
            </a:r>
            <a:r>
              <a:rPr lang="en-US" dirty="0"/>
              <a:t> — a brief explanation of your research.</a:t>
            </a:r>
          </a:p>
          <a:p>
            <a:pPr marL="0" indent="0">
              <a:buNone/>
            </a:pPr>
            <a:r>
              <a:rPr lang="en-US" dirty="0"/>
              <a:t>A strong elevator pitch includes:</a:t>
            </a:r>
          </a:p>
          <a:p>
            <a:r>
              <a:rPr lang="en-US" dirty="0"/>
              <a:t>your research topic</a:t>
            </a:r>
          </a:p>
          <a:p>
            <a:r>
              <a:rPr lang="en-US" dirty="0"/>
              <a:t>your main research question</a:t>
            </a:r>
          </a:p>
          <a:p>
            <a:r>
              <a:rPr lang="en-US" dirty="0"/>
              <a:t>the method or case you study</a:t>
            </a:r>
          </a:p>
          <a:p>
            <a:r>
              <a:rPr lang="en-US" dirty="0"/>
              <a:t>why the research matters</a:t>
            </a:r>
          </a:p>
          <a:p>
            <a:pPr marL="0" indent="0">
              <a:buNone/>
            </a:pPr>
            <a:r>
              <a:rPr lang="en-US" dirty="0"/>
              <a:t>Example:</a:t>
            </a:r>
          </a:p>
          <a:p>
            <a:r>
              <a:rPr lang="en-US" dirty="0"/>
              <a:t>“My research examines how social media platforms influence citizen–government interaction in Central Asia. Using comparative analysis of online engagement, I explore how digital platforms shape new forms of political participation.”</a:t>
            </a:r>
          </a:p>
          <a:p>
            <a:pPr marL="0" indent="0">
              <a:buNone/>
            </a:pPr>
            <a:r>
              <a:rPr lang="en-US" dirty="0"/>
              <a:t>This type of explanation helps initiate productive discussions.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971</Words>
  <Application>Microsoft Office PowerPoint</Application>
  <PresentationFormat>Экран (4:3)</PresentationFormat>
  <Paragraphs>152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AL-FARABI KAZAKH NATIONAL UNIVERSITY</vt:lpstr>
      <vt:lpstr>Презентация PowerPoint</vt:lpstr>
      <vt:lpstr>Introduction: Why Networking Matters in Academia</vt:lpstr>
      <vt:lpstr>What Academic Networking Means</vt:lpstr>
      <vt:lpstr>Why Networking Is Especially Important for PhD Students</vt:lpstr>
      <vt:lpstr>Main Networking Channels in Political Science</vt:lpstr>
      <vt:lpstr>Networking at Academic Conferences</vt:lpstr>
      <vt:lpstr>Preparing for Conference Networking</vt:lpstr>
      <vt:lpstr>The Academic Elevator Pitch</vt:lpstr>
      <vt:lpstr>Building Relationships with Other Scholars</vt:lpstr>
      <vt:lpstr>Online Networking for Researchers</vt:lpstr>
      <vt:lpstr>Academic Social Media</vt:lpstr>
      <vt:lpstr>Networking Through Research Collaboration</vt:lpstr>
      <vt:lpstr>Academic Associations and Research Communities</vt:lpstr>
      <vt:lpstr>Maintaining Professional Relationships</vt:lpstr>
      <vt:lpstr>Common Networking Mistakes</vt:lpstr>
      <vt:lpstr> Ethical Networking</vt:lpstr>
      <vt:lpstr>Long-Term Benefits of Networking </vt:lpstr>
      <vt:lpstr>Key Lessons for PhD Students </vt:lpstr>
      <vt:lpstr>Discussion Questions for PhD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Абжаппарова Айгуль</dc:creator>
  <cp:keywords/>
  <dc:description>generated using python-pptx</dc:description>
  <cp:lastModifiedBy>Абжаппарова Айгуль</cp:lastModifiedBy>
  <cp:revision>18</cp:revision>
  <dcterms:created xsi:type="dcterms:W3CDTF">2013-01-27T09:14:16Z</dcterms:created>
  <dcterms:modified xsi:type="dcterms:W3CDTF">2026-03-16T07:20:15Z</dcterms:modified>
  <cp:category/>
</cp:coreProperties>
</file>